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75" r:id="rId3"/>
    <p:sldId id="257" r:id="rId4"/>
    <p:sldId id="258" r:id="rId5"/>
    <p:sldId id="259" r:id="rId6"/>
    <p:sldId id="271" r:id="rId7"/>
    <p:sldId id="272" r:id="rId8"/>
    <p:sldId id="273" r:id="rId9"/>
    <p:sldId id="274" r:id="rId10"/>
    <p:sldId id="262" r:id="rId11"/>
    <p:sldId id="263" r:id="rId12"/>
    <p:sldId id="269" r:id="rId13"/>
    <p:sldId id="265" r:id="rId14"/>
    <p:sldId id="270" r:id="rId15"/>
    <p:sldId id="268" r:id="rId16"/>
    <p:sldId id="267" r:id="rId17"/>
    <p:sldId id="27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/>
    <p:restoredTop sz="85925"/>
  </p:normalViewPr>
  <p:slideViewPr>
    <p:cSldViewPr snapToGrid="0" snapToObjects="1">
      <p:cViewPr varScale="1">
        <p:scale>
          <a:sx n="94" d="100"/>
          <a:sy n="94" d="100"/>
        </p:scale>
        <p:origin x="1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6952E-6D84-714C-B169-05C064125D3B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2BD25-64DD-9F46-821A-610026B80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6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Labor Condition Application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2BD25-64DD-9F46-821A-610026B809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50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CA-California</a:t>
            </a:r>
          </a:p>
          <a:p>
            <a:r>
              <a:rPr lang="en-US" altLang="zh-CN" dirty="0"/>
              <a:t>TX-Texas</a:t>
            </a:r>
          </a:p>
          <a:p>
            <a:r>
              <a:rPr lang="en-US" altLang="zh-CN" dirty="0"/>
              <a:t>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2BD25-64DD-9F46-821A-610026B809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62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AR-Arkansas/NH-New Hampshire/WV-West Virginia/ND-North Dakota/AL-Alabama</a:t>
            </a:r>
          </a:p>
          <a:p>
            <a:r>
              <a:rPr lang="en-US" dirty="0"/>
              <a:t>PA –Pennsylvania/ IL-Illinois/ Fl- Florida</a:t>
            </a:r>
          </a:p>
          <a:p>
            <a:r>
              <a:rPr lang="en-US" dirty="0"/>
              <a:t>MT- Montana/ RI- Rhode Island/ ME- Maine/ MS-Mississippi/ OR- Oregon/ SC- South Carolina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2BD25-64DD-9F46-821A-610026B809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52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major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popular</a:t>
            </a:r>
            <a:r>
              <a:rPr lang="zh-CN" altLang="en-US" dirty="0"/>
              <a:t> </a:t>
            </a:r>
            <a:r>
              <a:rPr lang="en-US" altLang="zh-CN" dirty="0"/>
              <a:t>industries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job,</a:t>
            </a: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job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relates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those</a:t>
            </a:r>
            <a:r>
              <a:rPr lang="zh-CN" altLang="en-US" dirty="0"/>
              <a:t> </a:t>
            </a:r>
            <a:r>
              <a:rPr lang="en-US" altLang="zh-CN" dirty="0"/>
              <a:t>industries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approved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2BD25-64DD-9F46-821A-610026B809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83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919FFC-3497-9944-BBDD-95521CA87D4B}"/>
              </a:ext>
            </a:extLst>
          </p:cNvPr>
          <p:cNvSpPr txBox="1"/>
          <p:nvPr/>
        </p:nvSpPr>
        <p:spPr>
          <a:xfrm>
            <a:off x="1560073" y="2639299"/>
            <a:ext cx="873686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H1B</a:t>
            </a:r>
            <a:r>
              <a:rPr lang="zh-CN" altLang="en-US" sz="3600" dirty="0"/>
              <a:t> </a:t>
            </a:r>
            <a:r>
              <a:rPr lang="en-US" altLang="zh-CN" sz="3600" dirty="0"/>
              <a:t>Application</a:t>
            </a:r>
            <a:r>
              <a:rPr lang="zh-CN" altLang="en-US" sz="3600" dirty="0"/>
              <a:t> </a:t>
            </a:r>
            <a:r>
              <a:rPr lang="en-US" altLang="zh-CN" sz="3600" dirty="0"/>
              <a:t>Result</a:t>
            </a:r>
            <a:r>
              <a:rPr lang="zh-CN" altLang="en-US" sz="3600" dirty="0"/>
              <a:t> </a:t>
            </a:r>
            <a:r>
              <a:rPr lang="en-US" altLang="zh-CN" sz="3600" dirty="0"/>
              <a:t>Determinants</a:t>
            </a:r>
            <a:r>
              <a:rPr lang="zh-CN" altLang="en-US" sz="3600" dirty="0"/>
              <a:t> </a:t>
            </a:r>
            <a:r>
              <a:rPr lang="en-US" altLang="zh-CN" sz="3600" dirty="0"/>
              <a:t>Analysis</a:t>
            </a:r>
          </a:p>
          <a:p>
            <a:pPr algn="ctr"/>
            <a:endParaRPr lang="en-US" altLang="zh-CN" sz="2000" dirty="0"/>
          </a:p>
          <a:p>
            <a:pPr algn="ctr"/>
            <a:r>
              <a:rPr lang="en-US" altLang="zh-CN" sz="2400" dirty="0"/>
              <a:t>IST</a:t>
            </a:r>
            <a:r>
              <a:rPr lang="zh-CN" altLang="en-US" sz="2400" dirty="0"/>
              <a:t> </a:t>
            </a:r>
            <a:r>
              <a:rPr lang="en-US" altLang="zh-CN" sz="2400" dirty="0"/>
              <a:t>707</a:t>
            </a:r>
            <a:r>
              <a:rPr lang="zh-CN" altLang="en-US" sz="2400" dirty="0"/>
              <a:t> </a:t>
            </a:r>
            <a:r>
              <a:rPr lang="en-US" altLang="zh-CN" sz="2400" dirty="0"/>
              <a:t>Project</a:t>
            </a:r>
            <a:r>
              <a:rPr lang="zh-CN" altLang="en-US" sz="2400" dirty="0"/>
              <a:t> </a:t>
            </a:r>
            <a:r>
              <a:rPr lang="en-US" altLang="zh-CN" sz="2400" dirty="0"/>
              <a:t>Presentation</a:t>
            </a:r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000" dirty="0" err="1"/>
              <a:t>Minyang</a:t>
            </a:r>
            <a:r>
              <a:rPr lang="zh-CN" altLang="en-US" sz="2000" dirty="0"/>
              <a:t> </a:t>
            </a:r>
            <a:r>
              <a:rPr lang="en-US" altLang="zh-CN" sz="2000" dirty="0"/>
              <a:t>Wang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4FA861-3B2D-7040-A658-A60C82674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7927"/>
            <a:ext cx="1560073" cy="156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30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4324FAC-FCA7-764F-802E-A27190F74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887" y="2647950"/>
            <a:ext cx="5181600" cy="1562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3CE285-4BE5-8344-A056-6090FE9F677B}"/>
              </a:ext>
            </a:extLst>
          </p:cNvPr>
          <p:cNvSpPr txBox="1"/>
          <p:nvPr/>
        </p:nvSpPr>
        <p:spPr>
          <a:xfrm>
            <a:off x="710316" y="1155656"/>
            <a:ext cx="6154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Descriptive</a:t>
            </a:r>
            <a:r>
              <a:rPr lang="zh-CN" altLang="en-US" sz="2400" dirty="0"/>
              <a:t> </a:t>
            </a:r>
            <a:r>
              <a:rPr lang="en-US" altLang="zh-CN" sz="2400" dirty="0"/>
              <a:t>analysis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/>
              <a:t>Location</a:t>
            </a:r>
            <a:r>
              <a:rPr lang="zh-CN" altLang="en-US" sz="2400" dirty="0"/>
              <a:t> </a:t>
            </a:r>
            <a:r>
              <a:rPr lang="en-US" altLang="zh-CN" sz="2400" dirty="0"/>
              <a:t>(Most</a:t>
            </a:r>
            <a:r>
              <a:rPr lang="zh-CN" altLang="en-US" sz="2400" dirty="0"/>
              <a:t> </a:t>
            </a:r>
            <a:r>
              <a:rPr lang="en-US" altLang="zh-CN" sz="2400" dirty="0"/>
              <a:t>applicants)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864DD1-C5B7-0F48-BE56-6B5ADC212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97927"/>
            <a:ext cx="1560073" cy="156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12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880900-DE1A-9F44-A836-9145CCC1C351}"/>
              </a:ext>
            </a:extLst>
          </p:cNvPr>
          <p:cNvSpPr txBox="1"/>
          <p:nvPr/>
        </p:nvSpPr>
        <p:spPr>
          <a:xfrm>
            <a:off x="695801" y="1086644"/>
            <a:ext cx="5792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Association</a:t>
            </a:r>
            <a:r>
              <a:rPr lang="zh-CN" altLang="en-US" sz="2400" dirty="0"/>
              <a:t> </a:t>
            </a:r>
            <a:r>
              <a:rPr lang="en-US" altLang="zh-CN" sz="2400" dirty="0"/>
              <a:t>rules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/>
              <a:t>Location(CA,</a:t>
            </a:r>
            <a:r>
              <a:rPr lang="zh-CN" altLang="en-US" sz="2400" dirty="0"/>
              <a:t> </a:t>
            </a:r>
            <a:r>
              <a:rPr lang="en-US" altLang="zh-CN" sz="2400" dirty="0"/>
              <a:t>NY)</a:t>
            </a: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D3E5C45-A77F-304E-841B-12D09B483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899230"/>
              </p:ext>
            </p:extLst>
          </p:nvPr>
        </p:nvGraphicFramePr>
        <p:xfrm>
          <a:off x="2862159" y="5029676"/>
          <a:ext cx="5967075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2392">
                  <a:extLst>
                    <a:ext uri="{9D8B030D-6E8A-4147-A177-3AD203B41FA5}">
                      <a16:colId xmlns:a16="http://schemas.microsoft.com/office/drawing/2014/main" val="3742505515"/>
                    </a:ext>
                  </a:extLst>
                </a:gridCol>
                <a:gridCol w="4604683">
                  <a:extLst>
                    <a:ext uri="{9D8B030D-6E8A-4147-A177-3AD203B41FA5}">
                      <a16:colId xmlns:a16="http://schemas.microsoft.com/office/drawing/2014/main" val="35134573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NAICS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133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5415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Computer Systems Design and Related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855662"/>
                  </a:ext>
                </a:extLst>
              </a:tr>
            </a:tbl>
          </a:graphicData>
        </a:graphic>
      </p:graphicFrame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C8A2FA2-2AE7-0B45-91DE-A8903EB80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59" y="1616162"/>
            <a:ext cx="10477500" cy="1765300"/>
          </a:xfrm>
          <a:prstGeom prst="rect">
            <a:avLst/>
          </a:prstGeom>
        </p:spPr>
      </p:pic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455E294-5077-DA4F-B4A8-28E85E7C0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81" y="3517921"/>
            <a:ext cx="10477500" cy="1341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6BD777-70BC-CC41-ADE7-B83BC3182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97927"/>
            <a:ext cx="1560073" cy="156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8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9BA38-84E4-2240-9D51-FCF204B8C764}"/>
              </a:ext>
            </a:extLst>
          </p:cNvPr>
          <p:cNvSpPr txBox="1"/>
          <p:nvPr/>
        </p:nvSpPr>
        <p:spPr>
          <a:xfrm>
            <a:off x="695801" y="1018843"/>
            <a:ext cx="5792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Association</a:t>
            </a:r>
            <a:r>
              <a:rPr lang="zh-CN" altLang="en-US" sz="2400" dirty="0"/>
              <a:t> </a:t>
            </a:r>
            <a:r>
              <a:rPr lang="en-US" altLang="zh-CN" sz="2400" dirty="0"/>
              <a:t>rules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/>
              <a:t>Location(CA)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6E283B6-E5A1-F145-B2DE-ECDDF454B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5" y="1474278"/>
            <a:ext cx="10312400" cy="15875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52238D4-ABD5-A546-894E-131F93E04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972638"/>
              </p:ext>
            </p:extLst>
          </p:nvPr>
        </p:nvGraphicFramePr>
        <p:xfrm>
          <a:off x="2263343" y="4799360"/>
          <a:ext cx="672099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4526">
                  <a:extLst>
                    <a:ext uri="{9D8B030D-6E8A-4147-A177-3AD203B41FA5}">
                      <a16:colId xmlns:a16="http://schemas.microsoft.com/office/drawing/2014/main" val="3742505515"/>
                    </a:ext>
                  </a:extLst>
                </a:gridCol>
                <a:gridCol w="5186473">
                  <a:extLst>
                    <a:ext uri="{9D8B030D-6E8A-4147-A177-3AD203B41FA5}">
                      <a16:colId xmlns:a16="http://schemas.microsoft.com/office/drawing/2014/main" val="35134573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NAICS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133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7211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Traveler Accommodation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855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8131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Religious Organizations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917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Home Health Care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774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3341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Computer and Peripheral Equipment Manufacturing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832495"/>
                  </a:ext>
                </a:extLst>
              </a:tr>
            </a:tbl>
          </a:graphicData>
        </a:graphic>
      </p:graphicFrame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0B2AE9B-DBD7-A347-9F08-2D5AAC0D8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33" y="3222309"/>
            <a:ext cx="10315464" cy="1416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0AFA1F-1222-1944-ACC4-AF493DD28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97927"/>
            <a:ext cx="1560073" cy="156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893BF9A-18A4-B54C-B68A-36750E036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43" y="1834178"/>
            <a:ext cx="4889500" cy="2120900"/>
          </a:xfrm>
          <a:prstGeom prst="rect">
            <a:avLst/>
          </a:prstGeom>
        </p:spPr>
      </p:pic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F6D4FD0-6A2B-DD4F-88BD-89DF59749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43" y="4113043"/>
            <a:ext cx="4902200" cy="1549400"/>
          </a:xfrm>
          <a:prstGeom prst="rect">
            <a:avLst/>
          </a:prstGeom>
        </p:spPr>
      </p:pic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7E5FFF9-6EE5-9A45-B82B-177349BD1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754928"/>
            <a:ext cx="4889500" cy="2400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F79A07-9073-6445-9E42-AB5B511D3926}"/>
              </a:ext>
            </a:extLst>
          </p:cNvPr>
          <p:cNvSpPr txBox="1"/>
          <p:nvPr/>
        </p:nvSpPr>
        <p:spPr>
          <a:xfrm>
            <a:off x="730626" y="1195557"/>
            <a:ext cx="11316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Descriptive</a:t>
            </a:r>
            <a:r>
              <a:rPr lang="zh-CN" altLang="en-US" sz="2400" dirty="0"/>
              <a:t> </a:t>
            </a:r>
            <a:r>
              <a:rPr lang="en-US" altLang="zh-CN" sz="2400" dirty="0"/>
              <a:t>analysis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/>
              <a:t>Industry</a:t>
            </a:r>
            <a:r>
              <a:rPr lang="zh-CN" altLang="en-US" sz="2400" dirty="0"/>
              <a:t> </a:t>
            </a:r>
            <a:r>
              <a:rPr lang="en-US" altLang="zh-CN" sz="2400" dirty="0"/>
              <a:t>(Management, Scientific, and Technical Consulting Services)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A912DC-DED0-2C43-9061-90BE40A64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97927"/>
            <a:ext cx="1560073" cy="156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7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82B21C-8B6A-EF47-90C2-5E863C90C817}"/>
              </a:ext>
            </a:extLst>
          </p:cNvPr>
          <p:cNvSpPr txBox="1"/>
          <p:nvPr/>
        </p:nvSpPr>
        <p:spPr>
          <a:xfrm>
            <a:off x="695801" y="1474970"/>
            <a:ext cx="11019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Association</a:t>
            </a:r>
            <a:r>
              <a:rPr lang="zh-CN" altLang="en-US" sz="2400" dirty="0"/>
              <a:t> </a:t>
            </a:r>
            <a:r>
              <a:rPr lang="en-US" altLang="zh-CN" sz="2400" dirty="0"/>
              <a:t>rules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/>
              <a:t>Industry</a:t>
            </a:r>
            <a:r>
              <a:rPr lang="zh-CN" altLang="en-US" sz="2400" dirty="0"/>
              <a:t> </a:t>
            </a:r>
            <a:r>
              <a:rPr lang="en-US" altLang="zh-CN" sz="2400" dirty="0"/>
              <a:t>(Management, Scientific, and Technical Consulting Services)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FA715B6-B7F6-5B4A-8492-D8BBFF652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64"/>
          <a:stretch/>
        </p:blipFill>
        <p:spPr>
          <a:xfrm>
            <a:off x="895350" y="2305967"/>
            <a:ext cx="10401300" cy="17580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306F40-3D8C-B944-8E48-295C4B7BC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97927"/>
            <a:ext cx="1560073" cy="156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98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BCA3AC-ED76-6140-9757-320F2AE5B043}"/>
              </a:ext>
            </a:extLst>
          </p:cNvPr>
          <p:cNvSpPr txBox="1"/>
          <p:nvPr/>
        </p:nvSpPr>
        <p:spPr>
          <a:xfrm>
            <a:off x="668172" y="1097598"/>
            <a:ext cx="11316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Descriptive</a:t>
            </a:r>
            <a:r>
              <a:rPr lang="zh-CN" altLang="en-US" sz="2400" dirty="0"/>
              <a:t> </a:t>
            </a:r>
            <a:r>
              <a:rPr lang="en-US" altLang="zh-CN" sz="2400" dirty="0"/>
              <a:t>analysis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/>
              <a:t>occupational name &amp; industry</a:t>
            </a:r>
            <a:endParaRPr lang="en-US" sz="2400" dirty="0"/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FEC076A-0AEA-774F-958B-C5A951199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38" y="1594308"/>
            <a:ext cx="7590735" cy="1724079"/>
          </a:xfrm>
          <a:prstGeom prst="rect">
            <a:avLst/>
          </a:prstGeom>
        </p:spPr>
      </p:pic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1494EF7-DBEB-934C-98C9-C33D926A9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371" y="3373645"/>
            <a:ext cx="4843867" cy="1495173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D4994D-0CCC-CC43-A908-955ABD443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143412"/>
              </p:ext>
            </p:extLst>
          </p:nvPr>
        </p:nvGraphicFramePr>
        <p:xfrm>
          <a:off x="3587226" y="4967922"/>
          <a:ext cx="5017548" cy="1584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5598">
                  <a:extLst>
                    <a:ext uri="{9D8B030D-6E8A-4147-A177-3AD203B41FA5}">
                      <a16:colId xmlns:a16="http://schemas.microsoft.com/office/drawing/2014/main" val="3742505515"/>
                    </a:ext>
                  </a:extLst>
                </a:gridCol>
                <a:gridCol w="3871950">
                  <a:extLst>
                    <a:ext uri="{9D8B030D-6E8A-4147-A177-3AD203B41FA5}">
                      <a16:colId xmlns:a16="http://schemas.microsoft.com/office/drawing/2014/main" val="3513457364"/>
                    </a:ext>
                  </a:extLst>
                </a:gridCol>
              </a:tblGrid>
              <a:tr h="277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NAICS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code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Description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133043"/>
                  </a:ext>
                </a:extLst>
              </a:tr>
              <a:tr h="277401">
                <a:tc>
                  <a:txBody>
                    <a:bodyPr/>
                    <a:lstStyle/>
                    <a:p>
                      <a:r>
                        <a:rPr lang="en-US" sz="1600" dirty="0"/>
                        <a:t>8121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Personal Care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049637"/>
                  </a:ext>
                </a:extLst>
              </a:tr>
              <a:tr h="277401">
                <a:tc>
                  <a:txBody>
                    <a:bodyPr/>
                    <a:lstStyle/>
                    <a:p>
                      <a:r>
                        <a:rPr lang="en-US" sz="1600" dirty="0"/>
                        <a:t>8131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Religious Organizations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100474"/>
                  </a:ext>
                </a:extLst>
              </a:tr>
              <a:tr h="277401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7221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Food Services and Drinking Places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11314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71628E0-91B5-A341-89EE-D005D6505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97927"/>
            <a:ext cx="1560073" cy="156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4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E1FF29-CD20-F94F-9CA5-84850F2B31AF}"/>
              </a:ext>
            </a:extLst>
          </p:cNvPr>
          <p:cNvSpPr txBox="1"/>
          <p:nvPr/>
        </p:nvSpPr>
        <p:spPr>
          <a:xfrm>
            <a:off x="695800" y="1474970"/>
            <a:ext cx="113167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Attributes: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Whether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employer is represented by an agent or attorney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Employee’s</a:t>
            </a:r>
            <a:r>
              <a:rPr lang="zh-CN" altLang="en-US" dirty="0"/>
              <a:t> </a:t>
            </a:r>
            <a:r>
              <a:rPr lang="en-US" altLang="zh-CN" dirty="0"/>
              <a:t>occupational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Industry code associated with the employer requesting permanent labor</a:t>
            </a:r>
            <a:r>
              <a:rPr lang="zh-CN" altLang="en-US" dirty="0"/>
              <a:t> </a:t>
            </a:r>
            <a:r>
              <a:rPr lang="en-US" altLang="zh-CN" dirty="0"/>
              <a:t>condition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Prevailing wage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Whether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employer is H-1B Dependent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employee’s</a:t>
            </a:r>
            <a:r>
              <a:rPr lang="zh-CN" altLang="en-US" dirty="0"/>
              <a:t> </a:t>
            </a:r>
            <a:r>
              <a:rPr lang="en-US" altLang="zh-CN" dirty="0"/>
              <a:t>labor</a:t>
            </a:r>
            <a:r>
              <a:rPr lang="zh-CN" altLang="en-US" dirty="0"/>
              <a:t> </a:t>
            </a:r>
            <a:r>
              <a:rPr lang="en-US" altLang="zh-CN" dirty="0"/>
              <a:t>contract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employee’s</a:t>
            </a:r>
            <a:r>
              <a:rPr lang="zh-CN" altLang="en-US" dirty="0"/>
              <a:t> </a:t>
            </a:r>
            <a:r>
              <a:rPr lang="en-US" altLang="zh-CN" dirty="0"/>
              <a:t>annual</a:t>
            </a:r>
            <a:r>
              <a:rPr lang="zh-CN" altLang="en-US" dirty="0"/>
              <a:t> </a:t>
            </a:r>
            <a:r>
              <a:rPr lang="en-US" altLang="zh-CN" dirty="0"/>
              <a:t>salary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B31D44-22F7-2647-B9A7-236958A7A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7927"/>
            <a:ext cx="1560073" cy="156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47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69BAFC-69FD-304E-BC8C-2BD345140F3A}"/>
              </a:ext>
            </a:extLst>
          </p:cNvPr>
          <p:cNvSpPr txBox="1"/>
          <p:nvPr/>
        </p:nvSpPr>
        <p:spPr>
          <a:xfrm>
            <a:off x="695800" y="1474970"/>
            <a:ext cx="113167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Results: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Overall</a:t>
            </a:r>
            <a:r>
              <a:rPr lang="zh-CN" altLang="en-US" sz="1600" dirty="0"/>
              <a:t> </a:t>
            </a:r>
            <a:r>
              <a:rPr lang="en-US" altLang="zh-CN" sz="1600" dirty="0"/>
              <a:t>accuracy:</a:t>
            </a:r>
            <a:r>
              <a:rPr lang="zh-CN" altLang="en-US" sz="1600" dirty="0"/>
              <a:t> </a:t>
            </a:r>
            <a:r>
              <a:rPr lang="en-US" altLang="zh-CN" sz="1600" dirty="0"/>
              <a:t>98.3%.</a:t>
            </a:r>
            <a:r>
              <a:rPr lang="zh-CN" altLang="en-US" sz="1600" dirty="0"/>
              <a:t> </a:t>
            </a:r>
            <a:r>
              <a:rPr lang="en-US" altLang="zh-CN" sz="1600" dirty="0"/>
              <a:t>Baseline:</a:t>
            </a:r>
            <a:r>
              <a:rPr lang="zh-CN" altLang="en-US" sz="1600" dirty="0"/>
              <a:t> </a:t>
            </a:r>
            <a:r>
              <a:rPr lang="en-US" altLang="zh-CN" sz="1600" dirty="0"/>
              <a:t>98.7%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Focus</a:t>
            </a:r>
            <a:r>
              <a:rPr lang="zh-CN" altLang="en-US" sz="1600" dirty="0"/>
              <a:t> </a:t>
            </a:r>
            <a:r>
              <a:rPr lang="en-US" altLang="zh-CN" sz="1600" dirty="0"/>
              <a:t>on</a:t>
            </a:r>
            <a:r>
              <a:rPr lang="zh-CN" altLang="en-US" sz="1600" dirty="0"/>
              <a:t> </a:t>
            </a:r>
            <a:r>
              <a:rPr lang="en-US" altLang="zh-CN" sz="1600" dirty="0"/>
              <a:t>industries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approved</a:t>
            </a:r>
            <a:r>
              <a:rPr lang="zh-CN" altLang="en-US" sz="1600" dirty="0"/>
              <a:t> </a:t>
            </a:r>
            <a:r>
              <a:rPr lang="en-US" altLang="zh-CN" sz="1600" dirty="0"/>
              <a:t>rate</a:t>
            </a:r>
            <a:r>
              <a:rPr lang="zh-CN" altLang="en-US" sz="1600" dirty="0"/>
              <a:t> </a:t>
            </a:r>
            <a:r>
              <a:rPr lang="en-US" altLang="zh-CN" sz="1600" dirty="0"/>
              <a:t>lower</a:t>
            </a:r>
            <a:r>
              <a:rPr lang="zh-CN" altLang="en-US" sz="1600" dirty="0"/>
              <a:t> </a:t>
            </a:r>
            <a:r>
              <a:rPr lang="en-US" altLang="zh-CN" sz="1600" dirty="0"/>
              <a:t>than</a:t>
            </a:r>
            <a:r>
              <a:rPr lang="zh-CN" altLang="en-US" sz="1600" dirty="0"/>
              <a:t> </a:t>
            </a:r>
            <a:r>
              <a:rPr lang="en-US" altLang="zh-CN" sz="1600" dirty="0"/>
              <a:t>95%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CC2AAF-163D-1741-ACE0-87863AF35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762740"/>
              </p:ext>
            </p:extLst>
          </p:nvPr>
        </p:nvGraphicFramePr>
        <p:xfrm>
          <a:off x="2032000" y="2798409"/>
          <a:ext cx="8127999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743816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2166977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0458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5-fold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Hold-out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(1:2)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5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Baseline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93.2%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91.5%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659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Naïve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Bayes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92.3%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92.7%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40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SVMs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(C=10)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93.1%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93.5%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570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Knn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(K=25)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93.4%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93.5%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801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Decision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93.2%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91.5%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58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Random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92.2%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92.5%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739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828503F-1534-204D-B193-0A79C4851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732" y="5698674"/>
            <a:ext cx="3290411" cy="837292"/>
          </a:xfrm>
          <a:prstGeom prst="rect">
            <a:avLst/>
          </a:prstGeom>
        </p:spPr>
      </p:pic>
      <p:pic>
        <p:nvPicPr>
          <p:cNvPr id="9" name="Picture 8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21D10030-BCE4-1944-B9F8-1DBF0CB54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5698674"/>
            <a:ext cx="3288270" cy="8372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D59BF3-E481-BD46-A287-37A42C505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97927"/>
            <a:ext cx="1560073" cy="156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5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5D673F-BA31-0641-A514-24A5CA3A8DB1}"/>
              </a:ext>
            </a:extLst>
          </p:cNvPr>
          <p:cNvSpPr txBox="1"/>
          <p:nvPr/>
        </p:nvSpPr>
        <p:spPr>
          <a:xfrm>
            <a:off x="695800" y="1474970"/>
            <a:ext cx="113167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Conclusions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CA,</a:t>
            </a:r>
            <a:r>
              <a:rPr lang="zh-CN" altLang="en-US" sz="2000" dirty="0"/>
              <a:t> </a:t>
            </a:r>
            <a:r>
              <a:rPr lang="en-US" altLang="zh-CN" sz="2000" dirty="0"/>
              <a:t>TX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NY</a:t>
            </a:r>
            <a:r>
              <a:rPr lang="zh-CN" altLang="en-US" sz="2000" dirty="0"/>
              <a:t> </a:t>
            </a:r>
            <a:r>
              <a:rPr lang="en-US" altLang="zh-CN" sz="2000" dirty="0"/>
              <a:t>have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most</a:t>
            </a:r>
            <a:r>
              <a:rPr lang="zh-CN" altLang="en-US" sz="2000" dirty="0"/>
              <a:t> </a:t>
            </a:r>
            <a:r>
              <a:rPr lang="en-US" altLang="zh-CN" sz="2000" dirty="0"/>
              <a:t>number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LCAs.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PA,</a:t>
            </a:r>
            <a:r>
              <a:rPr lang="zh-CN" altLang="en-US" sz="2000" dirty="0"/>
              <a:t> </a:t>
            </a:r>
            <a:r>
              <a:rPr lang="en-US" altLang="zh-CN" sz="2000" dirty="0"/>
              <a:t>IL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FL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good</a:t>
            </a:r>
            <a:r>
              <a:rPr lang="zh-CN" altLang="en-US" sz="2000" dirty="0"/>
              <a:t> </a:t>
            </a:r>
            <a:r>
              <a:rPr lang="en-US" altLang="zh-CN" sz="2000" dirty="0"/>
              <a:t>places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science</a:t>
            </a:r>
            <a:r>
              <a:rPr lang="zh-CN" altLang="en-US" sz="2000" dirty="0"/>
              <a:t> </a:t>
            </a:r>
            <a:r>
              <a:rPr lang="en-US" altLang="zh-CN" sz="2000" dirty="0"/>
              <a:t>major</a:t>
            </a:r>
            <a:r>
              <a:rPr lang="zh-CN" altLang="en-US" sz="2000" dirty="0"/>
              <a:t> </a:t>
            </a:r>
            <a:r>
              <a:rPr lang="en-US" altLang="zh-CN" sz="2000" dirty="0"/>
              <a:t>graduates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work</a:t>
            </a:r>
            <a:r>
              <a:rPr lang="zh-CN" altLang="en-US" sz="2000" dirty="0"/>
              <a:t> </a:t>
            </a:r>
            <a:r>
              <a:rPr lang="en-US" altLang="zh-CN" sz="2000" dirty="0"/>
              <a:t>in,</a:t>
            </a:r>
            <a:r>
              <a:rPr lang="zh-CN" altLang="en-US" sz="2000" dirty="0"/>
              <a:t> </a:t>
            </a:r>
            <a:r>
              <a:rPr lang="en-US" altLang="zh-CN" sz="2000" dirty="0"/>
              <a:t>besides</a:t>
            </a:r>
            <a:r>
              <a:rPr lang="zh-CN" altLang="en-US" sz="2000" dirty="0"/>
              <a:t> </a:t>
            </a:r>
            <a:r>
              <a:rPr lang="en-US" altLang="zh-CN" sz="2000" dirty="0"/>
              <a:t>CA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NY.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According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results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association</a:t>
            </a:r>
            <a:r>
              <a:rPr lang="zh-CN" altLang="en-US" sz="2000" dirty="0"/>
              <a:t> </a:t>
            </a:r>
            <a:r>
              <a:rPr lang="en-US" altLang="zh-CN" sz="2000" dirty="0"/>
              <a:t>rules,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employee’s</a:t>
            </a:r>
            <a:r>
              <a:rPr lang="zh-CN" altLang="en-US" sz="2000" dirty="0"/>
              <a:t> </a:t>
            </a:r>
            <a:r>
              <a:rPr lang="en-US" altLang="zh-CN" sz="2000" dirty="0"/>
              <a:t>annual</a:t>
            </a:r>
            <a:r>
              <a:rPr lang="zh-CN" altLang="en-US" sz="2000" dirty="0"/>
              <a:t> </a:t>
            </a:r>
            <a:r>
              <a:rPr lang="en-US" altLang="zh-CN" sz="2000" dirty="0"/>
              <a:t>salary,</a:t>
            </a:r>
            <a:r>
              <a:rPr lang="zh-CN" altLang="en-US" sz="2000" dirty="0"/>
              <a:t> </a:t>
            </a:r>
            <a:r>
              <a:rPr lang="en-US" altLang="zh-CN" sz="2000" dirty="0"/>
              <a:t>job</a:t>
            </a:r>
            <a:r>
              <a:rPr lang="zh-CN" altLang="en-US" sz="2000" dirty="0"/>
              <a:t> </a:t>
            </a:r>
            <a:r>
              <a:rPr lang="en-US" altLang="zh-CN" sz="2000" dirty="0"/>
              <a:t>tittle,</a:t>
            </a:r>
            <a:r>
              <a:rPr lang="zh-CN" altLang="en-US" sz="2000" dirty="0"/>
              <a:t> </a:t>
            </a:r>
            <a:r>
              <a:rPr lang="en-US" altLang="zh-CN" sz="2000" dirty="0"/>
              <a:t>employer’s</a:t>
            </a:r>
            <a:r>
              <a:rPr lang="zh-CN" altLang="en-US" sz="2000" dirty="0"/>
              <a:t> </a:t>
            </a:r>
            <a:r>
              <a:rPr lang="en-US" altLang="zh-CN" sz="2000" dirty="0"/>
              <a:t>industry,</a:t>
            </a:r>
            <a:r>
              <a:rPr lang="zh-CN" altLang="en-US" sz="2000" dirty="0"/>
              <a:t> </a:t>
            </a:r>
            <a:r>
              <a:rPr lang="en-US" altLang="zh-CN" sz="2000" dirty="0"/>
              <a:t>whether the employer is H-1B dependent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important</a:t>
            </a:r>
            <a:r>
              <a:rPr lang="zh-CN" altLang="en-US" sz="2000" dirty="0"/>
              <a:t> </a:t>
            </a:r>
            <a:r>
              <a:rPr lang="en-US" altLang="zh-CN" sz="2000" dirty="0"/>
              <a:t>determinants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case</a:t>
            </a:r>
            <a:r>
              <a:rPr lang="zh-CN" altLang="en-US" sz="2000" dirty="0"/>
              <a:t> </a:t>
            </a:r>
            <a:r>
              <a:rPr lang="en-US" altLang="zh-CN" sz="2000" dirty="0"/>
              <a:t>status.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Classification</a:t>
            </a:r>
            <a:r>
              <a:rPr lang="zh-CN" altLang="en-US" sz="2000" dirty="0"/>
              <a:t> </a:t>
            </a:r>
            <a:r>
              <a:rPr lang="en-US" altLang="zh-CN" sz="2000" dirty="0"/>
              <a:t>models</a:t>
            </a:r>
            <a:r>
              <a:rPr lang="zh-CN" altLang="en-US" sz="2000" dirty="0"/>
              <a:t> </a:t>
            </a:r>
            <a:r>
              <a:rPr lang="en-US" altLang="zh-CN" sz="2000" dirty="0"/>
              <a:t>can’t</a:t>
            </a:r>
            <a:r>
              <a:rPr lang="zh-CN" altLang="en-US" sz="2000" dirty="0"/>
              <a:t> </a:t>
            </a:r>
            <a:r>
              <a:rPr lang="en-US" altLang="zh-CN" sz="2000" dirty="0"/>
              <a:t>well</a:t>
            </a:r>
            <a:r>
              <a:rPr lang="zh-CN" altLang="en-US" sz="2000" dirty="0"/>
              <a:t> </a:t>
            </a:r>
            <a:r>
              <a:rPr lang="en-US" altLang="zh-CN" sz="2000" dirty="0"/>
              <a:t>predict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result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LCA.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Relatively</a:t>
            </a:r>
            <a:r>
              <a:rPr lang="zh-CN" altLang="en-US" sz="2000" dirty="0"/>
              <a:t> </a:t>
            </a:r>
            <a:r>
              <a:rPr lang="en-US" altLang="zh-CN" sz="2000" dirty="0"/>
              <a:t>SVMs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 err="1"/>
              <a:t>Knn</a:t>
            </a:r>
            <a:r>
              <a:rPr lang="zh-CN" altLang="en-US" sz="2000" dirty="0"/>
              <a:t> </a:t>
            </a:r>
            <a:r>
              <a:rPr lang="en-US" altLang="zh-CN" sz="2000" dirty="0"/>
              <a:t>algorithm</a:t>
            </a:r>
            <a:r>
              <a:rPr lang="zh-CN" altLang="en-US" sz="2000" dirty="0"/>
              <a:t> </a:t>
            </a:r>
            <a:r>
              <a:rPr lang="en-US" altLang="zh-CN" sz="2000" dirty="0"/>
              <a:t>perform</a:t>
            </a:r>
            <a:r>
              <a:rPr lang="zh-CN" altLang="en-US" sz="2000" dirty="0"/>
              <a:t> </a:t>
            </a:r>
            <a:r>
              <a:rPr lang="en-US" altLang="zh-CN" sz="2000" dirty="0"/>
              <a:t>better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predicting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case</a:t>
            </a:r>
            <a:r>
              <a:rPr lang="zh-CN" altLang="en-US" sz="2000" dirty="0"/>
              <a:t> </a:t>
            </a:r>
            <a:r>
              <a:rPr lang="en-US" altLang="zh-CN" sz="2000" dirty="0"/>
              <a:t>status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47B23-408D-CD4E-A541-71FC5FD2C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97927"/>
            <a:ext cx="1560073" cy="156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3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2B972E-F413-154C-B365-F0289CB05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72" y="2381250"/>
            <a:ext cx="1905000" cy="209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7B1C94-494B-4747-B9A1-5D872EB65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498" y="2384879"/>
            <a:ext cx="2091871" cy="209187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F165570B-A0EC-DE47-8CD1-056146B2B29F}"/>
              </a:ext>
            </a:extLst>
          </p:cNvPr>
          <p:cNvSpPr/>
          <p:nvPr/>
        </p:nvSpPr>
        <p:spPr>
          <a:xfrm>
            <a:off x="2798536" y="3207657"/>
            <a:ext cx="1562098" cy="221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BAD0D8-27EC-6540-83D7-2A1660D8CBE3}"/>
              </a:ext>
            </a:extLst>
          </p:cNvPr>
          <p:cNvSpPr txBox="1"/>
          <p:nvPr/>
        </p:nvSpPr>
        <p:spPr>
          <a:xfrm>
            <a:off x="2798536" y="2815771"/>
            <a:ext cx="156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LCA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F41C20-3B85-A94C-A985-C691463DD65F}"/>
              </a:ext>
            </a:extLst>
          </p:cNvPr>
          <p:cNvSpPr txBox="1"/>
          <p:nvPr/>
        </p:nvSpPr>
        <p:spPr>
          <a:xfrm>
            <a:off x="3699324" y="4709885"/>
            <a:ext cx="371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Office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Foreign Labor Certification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480EAF-3324-EC4A-9084-47D129968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542" y="2500087"/>
            <a:ext cx="910873" cy="8182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A0AF7E-6FD5-BB45-A5D6-A7080A6BFD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7584" y="2500087"/>
            <a:ext cx="2168381" cy="1976664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76C08CD9-114D-0B40-916C-E5182849CF0D}"/>
              </a:ext>
            </a:extLst>
          </p:cNvPr>
          <p:cNvSpPr/>
          <p:nvPr/>
        </p:nvSpPr>
        <p:spPr>
          <a:xfrm>
            <a:off x="6955121" y="3377747"/>
            <a:ext cx="1562098" cy="221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FA7A5-1C8C-5F49-AE8C-AC6275AE0560}"/>
              </a:ext>
            </a:extLst>
          </p:cNvPr>
          <p:cNvSpPr txBox="1"/>
          <p:nvPr/>
        </p:nvSpPr>
        <p:spPr>
          <a:xfrm>
            <a:off x="8376665" y="4756051"/>
            <a:ext cx="3710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H1B Visa Lottery </a:t>
            </a:r>
          </a:p>
          <a:p>
            <a:pPr algn="ctr"/>
            <a:endParaRPr lang="en-US" altLang="zh-C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5924AF-FDEF-1640-966A-14A5873848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297927"/>
            <a:ext cx="1560073" cy="15600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E2A33F-30F4-E247-B315-CB565A029164}"/>
              </a:ext>
            </a:extLst>
          </p:cNvPr>
          <p:cNvSpPr txBox="1"/>
          <p:nvPr/>
        </p:nvSpPr>
        <p:spPr>
          <a:xfrm>
            <a:off x="5660571" y="55444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1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3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D0F4F2-190D-D741-9C26-669C791B8837}"/>
              </a:ext>
            </a:extLst>
          </p:cNvPr>
          <p:cNvSpPr txBox="1"/>
          <p:nvPr/>
        </p:nvSpPr>
        <p:spPr>
          <a:xfrm>
            <a:off x="1005468" y="1034408"/>
            <a:ext cx="101810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Project</a:t>
            </a:r>
            <a:r>
              <a:rPr lang="zh-CN" altLang="en-US" sz="2400" dirty="0"/>
              <a:t> </a:t>
            </a:r>
            <a:r>
              <a:rPr lang="en-US" altLang="zh-CN" sz="2400" dirty="0"/>
              <a:t>Summary</a:t>
            </a:r>
          </a:p>
          <a:p>
            <a:endParaRPr lang="en-US" altLang="zh-CN" dirty="0"/>
          </a:p>
          <a:p>
            <a:r>
              <a:rPr lang="en-US" altLang="zh-CN" dirty="0"/>
              <a:t>Goals:</a:t>
            </a:r>
            <a:r>
              <a:rPr lang="zh-CN" altLang="en-US" dirty="0"/>
              <a:t>  </a:t>
            </a:r>
            <a:endParaRPr lang="en-US" altLang="zh-CN" dirty="0"/>
          </a:p>
          <a:p>
            <a:r>
              <a:rPr lang="en-US" altLang="zh-CN" dirty="0"/>
              <a:t>	1.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en-US" dirty="0"/>
              <a:t>nalyze the determinants of an approved or denied </a:t>
            </a:r>
            <a:r>
              <a:rPr lang="en-US" altLang="zh-CN" dirty="0"/>
              <a:t>H1B</a:t>
            </a:r>
            <a:r>
              <a:rPr lang="zh-CN" altLang="en-US" dirty="0"/>
              <a:t> </a:t>
            </a:r>
            <a:r>
              <a:rPr lang="en-US" altLang="zh-CN" dirty="0"/>
              <a:t>Visa</a:t>
            </a:r>
            <a:r>
              <a:rPr lang="zh-CN" altLang="en-US" dirty="0"/>
              <a:t> </a:t>
            </a:r>
            <a:r>
              <a:rPr lang="en-US" dirty="0"/>
              <a:t>application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US" dirty="0"/>
          </a:p>
          <a:p>
            <a:r>
              <a:rPr lang="en-US" dirty="0"/>
              <a:t>	</a:t>
            </a: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en-US" dirty="0"/>
              <a:t>redict the case status of an application submitted by the employer to hire non-immigrant workers under the H-1B visa program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source:</a:t>
            </a:r>
            <a:r>
              <a:rPr lang="zh-CN" altLang="en-US" dirty="0"/>
              <a:t> </a:t>
            </a:r>
            <a:r>
              <a:rPr lang="en-US" altLang="zh-CN" dirty="0"/>
              <a:t>Disclosure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2017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U.S</a:t>
            </a:r>
            <a:r>
              <a:rPr lang="zh-CN" altLang="en-US" dirty="0"/>
              <a:t> </a:t>
            </a:r>
            <a:r>
              <a:rPr lang="en-US" altLang="zh-CN" dirty="0"/>
              <a:t>Department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Labor</a:t>
            </a:r>
            <a:r>
              <a:rPr lang="zh-CN" altLang="en-US" dirty="0"/>
              <a:t> </a:t>
            </a:r>
            <a:r>
              <a:rPr lang="en-US" altLang="zh-CN" dirty="0"/>
              <a:t>website.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strategies: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/>
              <a:t>	</a:t>
            </a: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descriptive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association</a:t>
            </a:r>
            <a:r>
              <a:rPr lang="zh-CN" altLang="en-US" dirty="0"/>
              <a:t> </a:t>
            </a:r>
            <a:r>
              <a:rPr lang="en-US" altLang="zh-CN" dirty="0"/>
              <a:t>rules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factors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affect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result.</a:t>
            </a:r>
          </a:p>
          <a:p>
            <a:r>
              <a:rPr lang="en-US" dirty="0"/>
              <a:t>	</a:t>
            </a: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factors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measure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effectiveness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factors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application.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CE9A38-1B02-D242-BBB5-C3C3AA2D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7927"/>
            <a:ext cx="1560073" cy="156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04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CD4278D3-9616-1E4F-9D77-029B59E9F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135" y="1666471"/>
            <a:ext cx="4686300" cy="292100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EEEC414E-6E77-2342-86AB-1A98C2181C07}"/>
              </a:ext>
            </a:extLst>
          </p:cNvPr>
          <p:cNvSpPr/>
          <p:nvPr/>
        </p:nvSpPr>
        <p:spPr>
          <a:xfrm>
            <a:off x="5486046" y="2071768"/>
            <a:ext cx="256478" cy="7297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text on a black background&#13;&#10;&#13;&#10;Description automatically generated">
            <a:extLst>
              <a:ext uri="{FF2B5EF4-FFF2-40B4-BE49-F238E27FC236}">
                <a16:creationId xmlns:a16="http://schemas.microsoft.com/office/drawing/2014/main" id="{2F4A5586-0F45-C548-AB4D-EC95E0E48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935" y="2861244"/>
            <a:ext cx="6108700" cy="3365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8CFF0C-7439-C74E-AEEE-E95166BB302B}"/>
              </a:ext>
            </a:extLst>
          </p:cNvPr>
          <p:cNvSpPr txBox="1"/>
          <p:nvPr/>
        </p:nvSpPr>
        <p:spPr>
          <a:xfrm>
            <a:off x="710316" y="1204806"/>
            <a:ext cx="2207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Cleaning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FAF335-5E31-AC45-A9BB-4BB97DD2A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97927"/>
            <a:ext cx="1560073" cy="156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6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890E88-862E-744F-8F42-A224519A9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838743"/>
              </p:ext>
            </p:extLst>
          </p:nvPr>
        </p:nvGraphicFramePr>
        <p:xfrm>
          <a:off x="1680648" y="595217"/>
          <a:ext cx="8830703" cy="60749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06297">
                  <a:extLst>
                    <a:ext uri="{9D8B030D-6E8A-4147-A177-3AD203B41FA5}">
                      <a16:colId xmlns:a16="http://schemas.microsoft.com/office/drawing/2014/main" val="3681975247"/>
                    </a:ext>
                  </a:extLst>
                </a:gridCol>
                <a:gridCol w="4524406">
                  <a:extLst>
                    <a:ext uri="{9D8B030D-6E8A-4147-A177-3AD203B41FA5}">
                      <a16:colId xmlns:a16="http://schemas.microsoft.com/office/drawing/2014/main" val="1919397670"/>
                    </a:ext>
                  </a:extLst>
                </a:gridCol>
              </a:tblGrid>
              <a:tr h="3752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Attribute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Label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Description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36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CASE_STATUS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Denied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or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certified,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over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all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denied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rate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=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1.3%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461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EMPLOYER_STATE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State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where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the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employer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locates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396950"/>
                  </a:ext>
                </a:extLst>
              </a:tr>
              <a:tr h="4744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AGENT_REPRESENTING_EMPLOYER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Whether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the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e</a:t>
                      </a:r>
                      <a:r>
                        <a:rPr lang="en-US" sz="1600" dirty="0"/>
                        <a:t>mployer is represented by an Agent or Attorney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208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SOC_NAME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Occupational name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associated with the job being requested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73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NAICS_CODE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Industry code associated with the employer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861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PREVAILING_WAGE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Prevailing Wage for the job being requested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40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PW_WAGE_LEVEL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Variables include "I", "II", "III", "IV" or "N/A."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185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H-1B_DEPENDENT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Whether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the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employer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is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H1-B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dependent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or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not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4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WILLFUL_VIOLATOR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Whether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the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e</a:t>
                      </a:r>
                      <a:r>
                        <a:rPr lang="en-US" sz="1600" dirty="0"/>
                        <a:t>mployer has been previously found to be a </a:t>
                      </a:r>
                      <a:r>
                        <a:rPr lang="en-US" altLang="zh-CN" sz="1600" dirty="0"/>
                        <a:t>w</a:t>
                      </a:r>
                      <a:r>
                        <a:rPr lang="en-US" sz="1600" dirty="0"/>
                        <a:t>illful </a:t>
                      </a:r>
                      <a:r>
                        <a:rPr lang="en-US" altLang="zh-CN" sz="1600" dirty="0"/>
                        <a:t>v</a:t>
                      </a:r>
                      <a:r>
                        <a:rPr lang="en-US" sz="1600" dirty="0"/>
                        <a:t>iolator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or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not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25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WORKSITE_STATE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State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of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sz="1600" dirty="0"/>
                        <a:t>the foreign worker's intended area of employment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4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CONTRACT_LENGTH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The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length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of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contract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that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the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foreign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worker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has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signed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with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the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employer</a:t>
                      </a:r>
                      <a:r>
                        <a:rPr lang="zh-CN" altLang="en-US" sz="1600" dirty="0"/>
                        <a:t>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62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DECISION_DURATION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Duration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of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time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that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the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employee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received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the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case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status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since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it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submitted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the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application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98902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11D3F69-9F8E-BA47-9B89-B3ACA5072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7927"/>
            <a:ext cx="1560073" cy="156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D96F20-E7F3-AB42-A896-7A36F9B25DD9}"/>
              </a:ext>
            </a:extLst>
          </p:cNvPr>
          <p:cNvSpPr txBox="1"/>
          <p:nvPr/>
        </p:nvSpPr>
        <p:spPr>
          <a:xfrm>
            <a:off x="695801" y="1155655"/>
            <a:ext cx="7664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Descriptive</a:t>
            </a:r>
            <a:r>
              <a:rPr lang="zh-CN" altLang="en-US" sz="2400" dirty="0"/>
              <a:t> </a:t>
            </a:r>
            <a:r>
              <a:rPr lang="en-US" altLang="zh-CN" sz="2400" dirty="0"/>
              <a:t>analysis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/>
              <a:t>Exploratory analysis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DBA6B-8411-374F-9EE2-688562D2E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57" y="2057400"/>
            <a:ext cx="4572000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E8FF43-4362-CF4C-AD96-864D097BAFDA}"/>
              </a:ext>
            </a:extLst>
          </p:cNvPr>
          <p:cNvSpPr txBox="1"/>
          <p:nvPr/>
        </p:nvSpPr>
        <p:spPr>
          <a:xfrm>
            <a:off x="1188467" y="5056014"/>
            <a:ext cx="3339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Approved cases: 566977</a:t>
            </a:r>
          </a:p>
          <a:p>
            <a:r>
              <a:rPr lang="en-US" dirty="0"/>
              <a:t>Denied cases: 7470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164669-488C-6A4C-8BFD-A271CCD1A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743" y="2178166"/>
            <a:ext cx="58674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4DA993-2365-D148-8843-8229F296B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97927"/>
            <a:ext cx="1560073" cy="156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25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B01433-FA1D-C745-8918-4BD6DA749E50}"/>
              </a:ext>
            </a:extLst>
          </p:cNvPr>
          <p:cNvSpPr txBox="1"/>
          <p:nvPr/>
        </p:nvSpPr>
        <p:spPr>
          <a:xfrm>
            <a:off x="695801" y="1211943"/>
            <a:ext cx="7664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Descriptive</a:t>
            </a:r>
            <a:r>
              <a:rPr lang="zh-CN" altLang="en-US" sz="2400" dirty="0"/>
              <a:t> </a:t>
            </a:r>
            <a:r>
              <a:rPr lang="en-US" altLang="zh-CN" sz="2400" dirty="0"/>
              <a:t>analysis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/>
              <a:t>Exploratory analysis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C83FCC-AD47-D64E-A88F-1F735C235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28" y="2248807"/>
            <a:ext cx="4759143" cy="3397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812E2A-1335-4E4C-B8E1-81D52025E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327" y="2252435"/>
            <a:ext cx="4754059" cy="33936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8A6201-CFCA-2847-9CFB-3DB193C17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97927"/>
            <a:ext cx="1560073" cy="156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05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72B94F-0240-644F-840E-693C83C4D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40" y="2087690"/>
            <a:ext cx="4559300" cy="355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7F0D4D-D05C-7C49-9732-F7CF72DB076A}"/>
              </a:ext>
            </a:extLst>
          </p:cNvPr>
          <p:cNvSpPr txBox="1"/>
          <p:nvPr/>
        </p:nvSpPr>
        <p:spPr>
          <a:xfrm>
            <a:off x="695801" y="1214310"/>
            <a:ext cx="7664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Descriptive</a:t>
            </a:r>
            <a:r>
              <a:rPr lang="zh-CN" altLang="en-US" sz="2400" dirty="0"/>
              <a:t> </a:t>
            </a:r>
            <a:r>
              <a:rPr lang="en-US" altLang="zh-CN" sz="2400" dirty="0"/>
              <a:t>analysis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/>
              <a:t>Exploratory analysis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10E9F-59F1-9A46-A9A5-2FFE66BC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492" y="2087690"/>
            <a:ext cx="4559300" cy="355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500CC3-D955-2740-B16F-27CFE3C28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97927"/>
            <a:ext cx="1560073" cy="156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38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A14EBF-25A5-D244-A167-B8CC44191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36" y="2312307"/>
            <a:ext cx="4096784" cy="3261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4BCAFC-9CFF-B445-93CC-5AF629D19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120" y="2312307"/>
            <a:ext cx="4096784" cy="3261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A8B973-1856-5E4B-A567-33C4AD8F55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40" r="3572"/>
          <a:stretch/>
        </p:blipFill>
        <p:spPr>
          <a:xfrm>
            <a:off x="8375903" y="2312307"/>
            <a:ext cx="3738845" cy="3261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859980-E677-9C49-90CC-C93D7DEF1FB3}"/>
              </a:ext>
            </a:extLst>
          </p:cNvPr>
          <p:cNvSpPr txBox="1"/>
          <p:nvPr/>
        </p:nvSpPr>
        <p:spPr>
          <a:xfrm>
            <a:off x="711475" y="1170170"/>
            <a:ext cx="7664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Descriptive</a:t>
            </a:r>
            <a:r>
              <a:rPr lang="zh-CN" altLang="en-US" sz="2400" dirty="0"/>
              <a:t> </a:t>
            </a:r>
            <a:r>
              <a:rPr lang="en-US" altLang="zh-CN" sz="2400" dirty="0"/>
              <a:t>analysis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/>
              <a:t>Exploratory analysis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51312E-908C-0141-9D22-B548DE7F9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97927"/>
            <a:ext cx="1560073" cy="156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69907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5754</TotalTime>
  <Words>610</Words>
  <Application>Microsoft Macintosh PowerPoint</Application>
  <PresentationFormat>Widescreen</PresentationFormat>
  <Paragraphs>131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Tw Cen MT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Minyang Wang</dc:creator>
  <cp:lastModifiedBy>Minyang Wang</cp:lastModifiedBy>
  <cp:revision>52</cp:revision>
  <dcterms:created xsi:type="dcterms:W3CDTF">2018-11-06T02:42:29Z</dcterms:created>
  <dcterms:modified xsi:type="dcterms:W3CDTF">2018-12-13T07:02:52Z</dcterms:modified>
</cp:coreProperties>
</file>